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696" r:id="rId2"/>
    <p:sldId id="1018" r:id="rId3"/>
    <p:sldId id="1025" r:id="rId4"/>
    <p:sldId id="978" r:id="rId5"/>
    <p:sldId id="1027" r:id="rId6"/>
    <p:sldId id="1028" r:id="rId7"/>
    <p:sldId id="1029" r:id="rId8"/>
    <p:sldId id="1030" r:id="rId9"/>
    <p:sldId id="1031" r:id="rId10"/>
    <p:sldId id="1032" r:id="rId11"/>
    <p:sldId id="1033" r:id="rId12"/>
    <p:sldId id="1034" r:id="rId13"/>
    <p:sldId id="1035" r:id="rId14"/>
    <p:sldId id="1064" r:id="rId15"/>
    <p:sldId id="1036" r:id="rId16"/>
    <p:sldId id="1037" r:id="rId17"/>
    <p:sldId id="1057" r:id="rId18"/>
    <p:sldId id="1038" r:id="rId19"/>
    <p:sldId id="1039" r:id="rId20"/>
    <p:sldId id="1040" r:id="rId21"/>
    <p:sldId id="1062" r:id="rId22"/>
    <p:sldId id="1041" r:id="rId23"/>
    <p:sldId id="1042" r:id="rId24"/>
    <p:sldId id="1043" r:id="rId25"/>
    <p:sldId id="1044" r:id="rId26"/>
    <p:sldId id="1045" r:id="rId27"/>
    <p:sldId id="1046" r:id="rId28"/>
    <p:sldId id="1058" r:id="rId29"/>
    <p:sldId id="1047" r:id="rId30"/>
    <p:sldId id="1063" r:id="rId31"/>
    <p:sldId id="1048" r:id="rId32"/>
    <p:sldId id="1059" r:id="rId33"/>
    <p:sldId id="1060" r:id="rId34"/>
    <p:sldId id="1049" r:id="rId35"/>
    <p:sldId id="1050" r:id="rId36"/>
    <p:sldId id="1051" r:id="rId37"/>
    <p:sldId id="1052" r:id="rId38"/>
    <p:sldId id="1065" r:id="rId39"/>
    <p:sldId id="1053" r:id="rId40"/>
    <p:sldId id="1061" r:id="rId41"/>
    <p:sldId id="1054" r:id="rId42"/>
    <p:sldId id="1055" r:id="rId43"/>
    <p:sldId id="1056" r:id="rId44"/>
    <p:sldId id="1003" r:id="rId45"/>
    <p:sldId id="916" r:id="rId46"/>
  </p:sldIdLst>
  <p:sldSz cx="12192000" cy="6858000"/>
  <p:notesSz cx="6811963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0000"/>
    <a:srgbClr val="0066CC"/>
    <a:srgbClr val="0070C0"/>
    <a:srgbClr val="DFF1F2"/>
    <a:srgbClr val="A3D6D9"/>
    <a:srgbClr val="004586"/>
    <a:srgbClr val="1C2948"/>
    <a:srgbClr val="FBBCA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01" autoAdjust="0"/>
    <p:restoredTop sz="84491" autoAdjust="0"/>
  </p:normalViewPr>
  <p:slideViewPr>
    <p:cSldViewPr snapToGrid="0">
      <p:cViewPr varScale="1">
        <p:scale>
          <a:sx n="136" d="100"/>
          <a:sy n="136" d="100"/>
        </p:scale>
        <p:origin x="684" y="88"/>
      </p:cViewPr>
      <p:guideLst>
        <p:guide orient="horz" pos="2266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2021/7/18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052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85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3536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018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844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3156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54C05-12C6-4ED5-8C42-25DA65BDDB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060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温大钟楼"/>
          <p:cNvPicPr>
            <a:picLocks noChangeAspect="1"/>
          </p:cNvPicPr>
          <p:nvPr/>
        </p:nvPicPr>
        <p:blipFill>
          <a:blip r:embed="rId3"/>
          <a:srcRect t="15490" b="23685"/>
          <a:stretch>
            <a:fillRect/>
          </a:stretch>
        </p:blipFill>
        <p:spPr>
          <a:xfrm>
            <a:off x="0" y="0"/>
            <a:ext cx="12192000" cy="3002280"/>
          </a:xfrm>
          <a:prstGeom prst="rect">
            <a:avLst/>
          </a:prstGeom>
        </p:spPr>
      </p:pic>
      <p:sp>
        <p:nvSpPr>
          <p:cNvPr id="9230" name="矩形 13"/>
          <p:cNvSpPr>
            <a:spLocks noChangeArrowheads="1"/>
          </p:cNvSpPr>
          <p:nvPr/>
        </p:nvSpPr>
        <p:spPr bwMode="auto">
          <a:xfrm>
            <a:off x="5200631" y="4962165"/>
            <a:ext cx="245999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07</a:t>
            </a:r>
            <a:r>
              <a:rPr lang="zh-C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概率论回顾</a:t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黄海广 副教授</a:t>
            </a: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6" name="图片 5" descr="成品210x120mm 250g铜版纸单面打印各一张未转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" y="311785"/>
            <a:ext cx="2200910" cy="65849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10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1D17694-C260-40A3-B8A7-950E44696AF6}"/>
                  </a:ext>
                </a:extLst>
              </p:cNvPr>
              <p:cNvSpPr txBox="1"/>
              <p:nvPr/>
            </p:nvSpPr>
            <p:spPr>
              <a:xfrm>
                <a:off x="633046" y="1451182"/>
                <a:ext cx="10410092" cy="3038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7.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事件的独立性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A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B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相互独立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𝐴𝐵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d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A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B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C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两两独立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);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);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A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B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C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相互独立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);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);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);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).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1D17694-C260-40A3-B8A7-950E4469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" y="1451182"/>
                <a:ext cx="10410092" cy="3038781"/>
              </a:xfrm>
              <a:prstGeom prst="rect">
                <a:avLst/>
              </a:prstGeom>
              <a:blipFill>
                <a:blip r:embed="rId2"/>
                <a:stretch>
                  <a:fillRect l="-644" b="-1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31ED87DD-2AE1-4635-A3E1-3CA1C5ABA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随机事件和概率</a:t>
            </a:r>
          </a:p>
        </p:txBody>
      </p:sp>
    </p:spTree>
    <p:extLst>
      <p:ext uri="{BB962C8B-B14F-4D97-AF65-F5344CB8AC3E}">
        <p14:creationId xmlns:p14="http://schemas.microsoft.com/office/powerpoint/2010/main" val="321431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62DE81-150F-4D88-9DFE-FED9A24C73DC}"/>
                  </a:ext>
                </a:extLst>
              </p:cNvPr>
              <p:cNvSpPr txBox="1"/>
              <p:nvPr/>
            </p:nvSpPr>
            <p:spPr>
              <a:xfrm>
                <a:off x="609599" y="1391513"/>
                <a:ext cx="10883705" cy="1550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8.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独立重复试验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将某试验独立重复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次，若每次实验中事件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A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发生的概率为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次试验中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A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发生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k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次的概率为：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>
                            <a:effectLst/>
                            <a:latin typeface="+mj-ea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000" i="1">
                            <a:effectLst/>
                            <a:latin typeface="+mj-ea"/>
                            <a:ea typeface="+mj-ea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zh-CN" altLang="zh-CN" sz="2000" i="1">
                            <a:effectLst/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zh-CN" altLang="zh-CN" sz="2000" i="1">
                            <a:effectLst/>
                            <a:latin typeface="+mj-ea"/>
                            <a:ea typeface="+mj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effectLst/>
                                <a:latin typeface="+mj-ea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62DE81-150F-4D88-9DFE-FED9A24C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391513"/>
                <a:ext cx="10883705" cy="1550553"/>
              </a:xfrm>
              <a:prstGeom prst="rect">
                <a:avLst/>
              </a:prstGeom>
              <a:blipFill>
                <a:blip r:embed="rId2"/>
                <a:stretch>
                  <a:fillRect l="-560" r="-56" b="-1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C9FA76-5CAE-4A7F-AB23-F66ABFC2D1E3}"/>
                  </a:ext>
                </a:extLst>
              </p:cNvPr>
              <p:cNvSpPr txBox="1"/>
              <p:nvPr/>
            </p:nvSpPr>
            <p:spPr>
              <a:xfrm>
                <a:off x="647113" y="2942066"/>
                <a:ext cx="11577711" cy="3360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9.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重要公式与结论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bar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</m:ba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d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𝐴𝐵</m:t>
                        </m:r>
                      </m:e>
                    </m:d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C9FA76-5CAE-4A7F-AB23-F66ABFC2D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13" y="2942066"/>
                <a:ext cx="11577711" cy="3360985"/>
              </a:xfrm>
              <a:prstGeom prst="rect">
                <a:avLst/>
              </a:prstGeom>
              <a:blipFill>
                <a:blip r:embed="rId3"/>
                <a:stretch>
                  <a:fillRect l="-527" b="-2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96529ECA-3493-4F5E-B2B5-5E409D57E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随机事件和概率</a:t>
            </a:r>
          </a:p>
        </p:txBody>
      </p:sp>
    </p:spTree>
    <p:extLst>
      <p:ext uri="{BB962C8B-B14F-4D97-AF65-F5344CB8AC3E}">
        <p14:creationId xmlns:p14="http://schemas.microsoft.com/office/powerpoint/2010/main" val="178409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4F50DFF-DFDA-44A4-9DD1-7D7BF13FAE38}"/>
                  </a:ext>
                </a:extLst>
              </p:cNvPr>
              <p:cNvSpPr txBox="1"/>
              <p:nvPr/>
            </p:nvSpPr>
            <p:spPr>
              <a:xfrm>
                <a:off x="614288" y="1215711"/>
                <a:ext cx="8965809" cy="4124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ba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ba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ba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ba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ba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(5)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条件概率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Segoe UI Symbol" panose="020B0502040204020203" pitchFamily="34" charset="0"/>
                      </a:rPr>
                      <m:t>⬝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满足概率的所有性质，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例如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：.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bar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</m:ba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)=1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(6)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相互独立，则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nary>
                      <m:naryPr>
                        <m:chr m:val="⋂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</m:nary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nary>
                      <m:naryPr>
                        <m:chr m:val="⋃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chr m:val="∏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(1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4F50DFF-DFDA-44A4-9DD1-7D7BF13FA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88" y="1215711"/>
                <a:ext cx="8965809" cy="4124334"/>
              </a:xfrm>
              <a:prstGeom prst="rect">
                <a:avLst/>
              </a:prstGeom>
              <a:blipFill>
                <a:blip r:embed="rId2"/>
                <a:stretch>
                  <a:fillRect l="-4215" b="-16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7A7C822D-6969-4F6C-97BA-638492EA1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随机事件和概率</a:t>
            </a:r>
          </a:p>
        </p:txBody>
      </p:sp>
    </p:spTree>
    <p:extLst>
      <p:ext uri="{BB962C8B-B14F-4D97-AF65-F5344CB8AC3E}">
        <p14:creationId xmlns:p14="http://schemas.microsoft.com/office/powerpoint/2010/main" val="401424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67BEC1-E4AB-4824-961E-A156A985C860}"/>
                  </a:ext>
                </a:extLst>
              </p:cNvPr>
              <p:cNvSpPr txBox="1"/>
              <p:nvPr/>
            </p:nvSpPr>
            <p:spPr>
              <a:xfrm>
                <a:off x="633046" y="1370945"/>
                <a:ext cx="10227212" cy="2577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(7)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互斥、互逆与独立性之间的关系：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A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B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互逆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⇒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A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B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互斥，但反之不成立，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A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B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互斥（或互逆）且均非零概率事件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⇒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A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B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不独立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(8)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相互独立，则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也相互独立，其中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Segoe UI Symbol" panose="020B0502040204020203" pitchFamily="34" charset="0"/>
                      </a:rPr>
                      <m:t>⬝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Segoe UI Symbol" panose="020B0502040204020203" pitchFamily="34" charset="0"/>
                      </a:rPr>
                      <m:t>⬝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分别表示对相应事件做任意事件运算后所得的事件，另外，概率为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（或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0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）的事件与任何事件相互独立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.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267BEC1-E4AB-4824-961E-A156A985C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" y="1370945"/>
                <a:ext cx="10227212" cy="2577116"/>
              </a:xfrm>
              <a:prstGeom prst="rect">
                <a:avLst/>
              </a:prstGeom>
              <a:blipFill>
                <a:blip r:embed="rId2"/>
                <a:stretch>
                  <a:fillRect l="-656" b="-3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63EC8D28-2DE3-4D05-B095-5E4BBD9AD3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随机事件和概率</a:t>
            </a:r>
          </a:p>
        </p:txBody>
      </p:sp>
    </p:spTree>
    <p:extLst>
      <p:ext uri="{BB962C8B-B14F-4D97-AF65-F5344CB8AC3E}">
        <p14:creationId xmlns:p14="http://schemas.microsoft.com/office/powerpoint/2010/main" val="75461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395937" y="2356084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427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随机变量及其概率分布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A8E9EA1-DB61-4610-BE78-8BCF567A6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随机事件和概率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29AE463F-2C38-4456-869D-DC7AA6AE3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383952"/>
            <a:ext cx="58413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随机变量及其概率分布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75D03AD8-C0C3-4F97-8E88-D19FFBE3C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多维随机变量及其分布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79D5A4BB-9376-4AF3-A8DF-7DD9881A4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数理统计的基本概念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A46593C6-3321-4B4E-AB58-FAC8CACA7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2120253110"/>
      </p:ext>
    </p:extLst>
  </p:cSld>
  <p:clrMapOvr>
    <a:masterClrMapping/>
  </p:clrMapOvr>
  <p:transition advTm="8005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CE038E4-CFD5-484B-B2EC-3CD55D0CAA3A}"/>
                  </a:ext>
                </a:extLst>
              </p:cNvPr>
              <p:cNvSpPr txBox="1"/>
              <p:nvPr/>
            </p:nvSpPr>
            <p:spPr>
              <a:xfrm>
                <a:off x="656491" y="1403668"/>
                <a:ext cx="9734843" cy="4269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随机变量及概率分布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取值带有随机性的变量，严格地说是定义在样本空间上，取值于实数的函数称为随机变量，概率分布通常指分布函数或分布律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分布函数的概念与性质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定义：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),−∞&lt;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&lt;+∞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性质：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0≤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)≤1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        (2)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单调不减 </a:t>
                </a:r>
              </a:p>
              <a:p>
                <a:pPr marL="180340" indent="200025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右连续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+0)=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(4)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(−∞)=0,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(+∞)=1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CE038E4-CFD5-484B-B2EC-3CD55D0CA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91" y="1403668"/>
                <a:ext cx="9734843" cy="4269887"/>
              </a:xfrm>
              <a:prstGeom prst="rect">
                <a:avLst/>
              </a:prstGeom>
              <a:blipFill>
                <a:blip r:embed="rId2"/>
                <a:stretch>
                  <a:fillRect l="-689" b="-1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414EC502-C50E-420F-A391-AD1685AB5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427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随机变量及其概率分布</a:t>
            </a:r>
          </a:p>
        </p:txBody>
      </p:sp>
    </p:spTree>
    <p:extLst>
      <p:ext uri="{BB962C8B-B14F-4D97-AF65-F5344CB8AC3E}">
        <p14:creationId xmlns:p14="http://schemas.microsoft.com/office/powerpoint/2010/main" val="2463028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1A3183-1AAD-446F-8A21-28DDB9EF3149}"/>
                  </a:ext>
                </a:extLst>
              </p:cNvPr>
              <p:cNvSpPr txBox="1"/>
              <p:nvPr/>
            </p:nvSpPr>
            <p:spPr>
              <a:xfrm>
                <a:off x="633045" y="1456337"/>
                <a:ext cx="10063089" cy="354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离散型随机变量的概率分布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𝑖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=1,2,⋯,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,⋯  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≥0,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连续型随机变量的概率密度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概率密度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);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非负可积，且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:(1)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)≥0,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(2)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𝑑𝑥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(3)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的连续点，则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′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分布函数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limLoc m:val="subSu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𝑡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1A3183-1AAD-446F-8A21-28DDB9EF3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5" y="1456337"/>
                <a:ext cx="10063089" cy="3547318"/>
              </a:xfrm>
              <a:prstGeom prst="rect">
                <a:avLst/>
              </a:prstGeom>
              <a:blipFill>
                <a:blip r:embed="rId2"/>
                <a:stretch>
                  <a:fillRect l="-666" b="-24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EC28DBFB-5E77-4827-B9FE-2794C40A8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427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随机变量及其概率分布</a:t>
            </a:r>
          </a:p>
        </p:txBody>
      </p:sp>
    </p:spTree>
    <p:extLst>
      <p:ext uri="{BB962C8B-B14F-4D97-AF65-F5344CB8AC3E}">
        <p14:creationId xmlns:p14="http://schemas.microsoft.com/office/powerpoint/2010/main" val="283286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15F501-E048-4531-A611-9A8B004915D3}"/>
                  </a:ext>
                </a:extLst>
              </p:cNvPr>
              <p:cNvSpPr txBox="1"/>
              <p:nvPr/>
            </p:nvSpPr>
            <p:spPr>
              <a:xfrm>
                <a:off x="633046" y="1267554"/>
                <a:ext cx="11193194" cy="435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常见分布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0-1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分布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(1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=0,1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二项分布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𝑝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(1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=0,1,⋯,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</a:t>
                </a: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en-US" altLang="zh-CN" sz="2000" b="1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Poisson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分布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𝑝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𝜆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𝜆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𝜆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&gt;0,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=0,1,2⋯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均匀分布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𝑈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𝑏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f>
                                <m:f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𝑏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zh-CN" sz="2000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𝑎</m:t>
                              </m:r>
                              <m:r>
                                <a:rPr lang="en-US" altLang="zh-CN" sz="2000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&lt;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𝑥</m:t>
                              </m:r>
                              <m:r>
                                <a:rPr lang="en-US" altLang="zh-CN" sz="2000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&lt;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𝑏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kern="100"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宋体" panose="02010600030101010101" pitchFamily="2" charset="-122"/>
                                </a:rPr>
                                <m:t>0,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15F501-E048-4531-A611-9A8B00491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" y="1267554"/>
                <a:ext cx="11193194" cy="4359527"/>
              </a:xfrm>
              <a:prstGeom prst="rect">
                <a:avLst/>
              </a:prstGeom>
              <a:blipFill>
                <a:blip r:embed="rId2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D9B73526-DECD-4EA3-A8CE-B274B201A6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427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随机变量及其概率分布</a:t>
            </a:r>
          </a:p>
        </p:txBody>
      </p:sp>
    </p:spTree>
    <p:extLst>
      <p:ext uri="{BB962C8B-B14F-4D97-AF65-F5344CB8AC3E}">
        <p14:creationId xmlns:p14="http://schemas.microsoft.com/office/powerpoint/2010/main" val="2722999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15F501-E048-4531-A611-9A8B004915D3}"/>
                  </a:ext>
                </a:extLst>
              </p:cNvPr>
              <p:cNvSpPr txBox="1"/>
              <p:nvPr/>
            </p:nvSpPr>
            <p:spPr>
              <a:xfrm>
                <a:off x="633046" y="1248797"/>
                <a:ext cx="11193194" cy="3962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(5)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正态分布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𝜇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p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):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𝜑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𝜋</m:t>
                            </m:r>
                          </m:e>
                        </m:rad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den>
                    </m:f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(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𝜇</m:t>
                                </m:r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000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𝜎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&gt;0,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∞&lt;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&lt;+∞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(6)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指数分布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𝜆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):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−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𝜆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𝑥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&gt;0,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𝜆</m:t>
                              </m:r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&gt;0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0,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(7)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几何分布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𝐺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𝑝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):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(1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𝑝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,0&lt;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𝑝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&lt;1,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=1,2,⋯.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(8)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超几何分布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𝐻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𝑀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):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𝑘</m:t>
                            </m:r>
                          </m:sup>
                        </m:sSubSup>
                        <m:sSubSup>
                          <m:sSub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𝑁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𝑘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sup>
                        </m:sSubSup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=0,1,⋯,</m:t>
                    </m:r>
                    <m:r>
                      <m:rPr>
                        <m:sty m:val="p"/>
                      </m:rP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min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𝑀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15F501-E048-4531-A611-9A8B00491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" y="1248797"/>
                <a:ext cx="11193194" cy="3962816"/>
              </a:xfrm>
              <a:prstGeom prst="rect">
                <a:avLst/>
              </a:prstGeom>
              <a:blipFill>
                <a:blip r:embed="rId2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984B80DD-EA22-4140-AA2A-B03638A267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427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随机变量及其概率分布</a:t>
            </a:r>
          </a:p>
        </p:txBody>
      </p:sp>
    </p:spTree>
    <p:extLst>
      <p:ext uri="{BB962C8B-B14F-4D97-AF65-F5344CB8AC3E}">
        <p14:creationId xmlns:p14="http://schemas.microsoft.com/office/powerpoint/2010/main" val="273376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BED7001-20C6-4EA3-AED7-F1CE9A5B34D1}"/>
                  </a:ext>
                </a:extLst>
              </p:cNvPr>
              <p:cNvSpPr txBox="1"/>
              <p:nvPr/>
            </p:nvSpPr>
            <p:spPr>
              <a:xfrm>
                <a:off x="618977" y="1386519"/>
                <a:ext cx="9190893" cy="3469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6.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随机变量函数的概率分布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离散型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)=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连续型：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groupChr>
                      <m:groupChrPr>
                        <m:chr m:val="̃"/>
                        <m:pos m:val="top"/>
                        <m:vertJc m:val="bot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groupCh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 </m:t>
                        </m:r>
                      </m:e>
                    </m:groupCh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≤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)≤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limLoc m:val="undOvr"/>
                        <m:supHide m:val="on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)≤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BED7001-20C6-4EA3-AED7-F1CE9A5B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1386519"/>
                <a:ext cx="9190893" cy="3469668"/>
              </a:xfrm>
              <a:prstGeom prst="rect">
                <a:avLst/>
              </a:prstGeom>
              <a:blipFill>
                <a:blip r:embed="rId2"/>
                <a:stretch>
                  <a:fillRect l="-730" b="-2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C7D76F31-61C6-4A4B-890B-918E7BC95E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427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随机变量及其概率分布</a:t>
            </a:r>
          </a:p>
        </p:txBody>
      </p:sp>
    </p:spTree>
    <p:extLst>
      <p:ext uri="{BB962C8B-B14F-4D97-AF65-F5344CB8AC3E}">
        <p14:creationId xmlns:p14="http://schemas.microsoft.com/office/powerpoint/2010/main" val="393572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目录</a:t>
            </a:r>
          </a:p>
        </p:txBody>
      </p:sp>
      <p:sp>
        <p:nvSpPr>
          <p:cNvPr id="44" name="TextBox 6"/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随机事件和概率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7" y="2383952"/>
            <a:ext cx="58413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随机变量及其概率分布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多维随机变量及其分布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8FD85EE6-654B-44F8-A283-DD38B0006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数理统计的基本概念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A266DE1C-D85F-49C7-9177-2D5A859B3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920164863"/>
      </p:ext>
    </p:extLst>
  </p:cSld>
  <p:clrMapOvr>
    <a:masterClrMapping/>
  </p:clrMapOvr>
  <p:transition advTm="800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9DF56C-29E2-42ED-BE39-3B0A2D0660E4}"/>
              </a:ext>
            </a:extLst>
          </p:cNvPr>
          <p:cNvSpPr txBox="1"/>
          <p:nvPr/>
        </p:nvSpPr>
        <p:spPr>
          <a:xfrm>
            <a:off x="679938" y="1292726"/>
            <a:ext cx="10911839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sz="2000" b="1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7.</a:t>
            </a:r>
            <a:r>
              <a:rPr lang="zh-CN" altLang="zh-CN" sz="2000" b="1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重要公式与结论</a:t>
            </a:r>
            <a:r>
              <a:rPr lang="zh-CN" altLang="zh-CN" sz="20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02D681B-33BD-4DE5-9940-E5231DB128AD}"/>
                  </a:ext>
                </a:extLst>
              </p:cNvPr>
              <p:cNvSpPr txBox="1"/>
              <p:nvPr/>
            </p:nvSpPr>
            <p:spPr>
              <a:xfrm>
                <a:off x="679938" y="1635533"/>
                <a:ext cx="10677379" cy="4853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(0,1)⇒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𝜑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(0)=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(0)=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≤−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)=1−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⇒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0,1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≤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𝜆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&gt;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𝑠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𝑡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&gt;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𝑠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&gt;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𝑡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𝐺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𝑝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&gt;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(5)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离散型随机变量的分布函数为阶梯间断函数；连续型随机变量的分布函数为连续函数，但不一定为处处可导函数。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(6)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存在既非离散也非连续型随机变量。</a:t>
                </a:r>
                <a:endParaRPr lang="zh-CN" altLang="zh-CN" sz="24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02D681B-33BD-4DE5-9940-E5231DB12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38" y="1635533"/>
                <a:ext cx="10677379" cy="4853188"/>
              </a:xfrm>
              <a:prstGeom prst="rect">
                <a:avLst/>
              </a:prstGeom>
              <a:blipFill>
                <a:blip r:embed="rId2"/>
                <a:stretch>
                  <a:fillRect l="-628" b="-1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BDF54EEF-2E4A-4988-A157-529B87A53D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427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随机变量及其概率分布</a:t>
            </a:r>
          </a:p>
        </p:txBody>
      </p:sp>
    </p:spTree>
    <p:extLst>
      <p:ext uri="{BB962C8B-B14F-4D97-AF65-F5344CB8AC3E}">
        <p14:creationId xmlns:p14="http://schemas.microsoft.com/office/powerpoint/2010/main" val="343346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461586" y="3152283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76528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多维随机变量及其分布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A8E9EA1-DB61-4610-BE78-8BCF567A6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随机事件和概率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29AE463F-2C38-4456-869D-DC7AA6AE3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383952"/>
            <a:ext cx="58413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随机变量及其概率分布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75D03AD8-C0C3-4F97-8E88-D19FFBE3C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多维随机变量及其分布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79D5A4BB-9376-4AF3-A8DF-7DD9881A4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数理统计的基本概念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A46593C6-3321-4B4E-AB58-FAC8CACA7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1516750293"/>
      </p:ext>
    </p:extLst>
  </p:cSld>
  <p:clrMapOvr>
    <a:masterClrMapping/>
  </p:clrMapOvr>
  <p:transition advTm="8005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5684C5F-7768-445B-A622-FCCC9E2BE004}"/>
                  </a:ext>
                </a:extLst>
              </p:cNvPr>
              <p:cNvSpPr txBox="1"/>
              <p:nvPr/>
            </p:nvSpPr>
            <p:spPr>
              <a:xfrm>
                <a:off x="623668" y="1334992"/>
                <a:ext cx="10288172" cy="4401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二维随机变量及其联合分布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由两个随机变量构成的随机向量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 联合分布为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≤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≤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二维离散型随机变量的分布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联合概率分布律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{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}=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;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𝑖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𝑗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=1,2,⋯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边缘分布律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⋅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𝑖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=1,2,⋯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⋅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𝑗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=1,2,⋯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条件分布律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{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}=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⋅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{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}=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⋅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5684C5F-7768-445B-A622-FCCC9E2BE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68" y="1334992"/>
                <a:ext cx="10288172" cy="4401333"/>
              </a:xfrm>
              <a:prstGeom prst="rect">
                <a:avLst/>
              </a:prstGeom>
              <a:blipFill>
                <a:blip r:embed="rId2"/>
                <a:stretch>
                  <a:fillRect l="-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5ECE72B8-5BE3-4C21-8140-0528B08D6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76528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多维随机变量及其分布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362478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3E2033A-E109-40AD-B906-9F43BBA419BB}"/>
                  </a:ext>
                </a:extLst>
              </p:cNvPr>
              <p:cNvSpPr txBox="1"/>
              <p:nvPr/>
            </p:nvSpPr>
            <p:spPr>
              <a:xfrm>
                <a:off x="637735" y="1331068"/>
                <a:ext cx="10475742" cy="4664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3. 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二维连续性随机变量的密度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联合概率密度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):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 indent="66675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)≥0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2)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𝑓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分布函数：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limLoc m:val="subSu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</m:sup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𝑓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𝑢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𝑣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𝑑𝑢𝑑𝑣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边缘概率密度：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limLoc m:val="subSu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条件概率密度：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3E2033A-E109-40AD-B906-9F43BBA4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35" y="1331068"/>
                <a:ext cx="10475742" cy="4664482"/>
              </a:xfrm>
              <a:prstGeom prst="rect">
                <a:avLst/>
              </a:prstGeom>
              <a:blipFill>
                <a:blip r:embed="rId2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E083D6E8-E470-4421-BD26-34110D465A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76528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多维随机变量及其分布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1321340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7B6A5A7-A051-49A6-8158-47CC120F74EE}"/>
                  </a:ext>
                </a:extLst>
              </p:cNvPr>
              <p:cNvSpPr txBox="1"/>
              <p:nvPr/>
            </p:nvSpPr>
            <p:spPr>
              <a:xfrm>
                <a:off x="590842" y="1284032"/>
                <a:ext cx="10663311" cy="3851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常见二维随机变量的联合分布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二维均匀分布：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)∼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𝑈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,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mPr>
                          <m:mr>
                            <m:e/>
                            <m:e>
                              <m:f>
                                <m:fPr>
                                  <m:ctrlPr>
                                    <a:rPr lang="zh-CN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𝑆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(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𝐷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宋体" panose="02010600030101010101" pitchFamily="2" charset="-122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,(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𝑥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𝑦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)∈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𝐷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0,  </m:t>
                              </m:r>
                              <m:r>
                                <a:rPr lang="zh-CN" altLang="zh-CN" sz="2000" kern="100">
                                  <a:effectLst/>
                                  <a:latin typeface="+mj-ea"/>
                                  <a:ea typeface="+mj-ea"/>
                                  <a:cs typeface="宋体" panose="02010600030101010101" pitchFamily="2" charset="-122"/>
                                </a:rPr>
                                <m:t>其他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二维正态分布：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        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sz="2000" i="1">
                              <a:effectLst/>
                              <a:latin typeface="+mj-ea"/>
                              <a:ea typeface="+mj-ea"/>
                            </a:rPr>
                          </m:ctrlPr>
                        </m:fPr>
                        <m:num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+mj-ea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+mj-ea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zh-CN" altLang="zh-CN" sz="2000" i="1">
                                  <a:effectLst/>
                                  <a:latin typeface="+mj-ea"/>
                                  <a:ea typeface="+mj-ea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effectLst/>
                                      <a:latin typeface="+mj-ea"/>
                                      <a:ea typeface="+mj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zh-CN" sz="2000" i="1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kern="10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zh-CN" sz="2000" i="1">
                              <a:effectLst/>
                              <a:latin typeface="+mj-ea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2000" i="1">
                                  <a:effectLst/>
                                  <a:latin typeface="+mj-ea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2(1−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effectLst/>
                                      <a:latin typeface="+mj-ea"/>
                                      <a:ea typeface="+mj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Times New Roman" panose="020206030504050203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zh-CN" altLang="zh-CN" sz="2000" i="1">
                                  <a:effectLst/>
                                  <a:latin typeface="+mj-ea"/>
                                  <a:ea typeface="+mj-ea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sz="2000" i="1">
                                      <a:effectLst/>
                                      <a:latin typeface="+mj-ea"/>
                                      <a:ea typeface="+mj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sz="2000" i="1">
                                          <a:effectLst/>
                                          <a:latin typeface="+mj-ea"/>
                                          <a:ea typeface="+mj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+mj-ea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+mj-ea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zh-CN" altLang="zh-CN" sz="2000" i="1">
                                      <a:effectLst/>
                                      <a:latin typeface="+mj-ea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Times New Roman" panose="02020603050405020304" pitchFamily="18" charset="0"/>
                            </a:rPr>
                            <m:t>−2</m:t>
                          </m:r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Times New Roman" panose="02020603050405020304" pitchFamily="18" charset="0"/>
                            </a:rPr>
                            <m:t>𝜌</m:t>
                          </m:r>
                          <m:f>
                            <m:fPr>
                              <m:ctrlPr>
                                <a:rPr lang="zh-CN" altLang="zh-CN" sz="2000" i="1">
                                  <a:effectLst/>
                                  <a:latin typeface="+mj-ea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+mj-ea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)(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+mj-ea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+mj-ea"/>
                                  <a:ea typeface="+mj-ea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+mj-ea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+mj-ea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2000" i="1">
                                  <a:effectLst/>
                                  <a:latin typeface="+mj-ea"/>
                                  <a:ea typeface="+mj-ea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sz="2000" i="1">
                                      <a:effectLst/>
                                      <a:latin typeface="+mj-ea"/>
                                      <a:ea typeface="+mj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sz="2000" i="1">
                                          <a:effectLst/>
                                          <a:latin typeface="+mj-ea"/>
                                          <a:ea typeface="+mj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+mj-ea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+mj-ea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zh-CN" altLang="zh-CN" sz="2000" i="1">
                                      <a:effectLst/>
                                      <a:latin typeface="+mj-ea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+mj-ea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sz="2000" i="1" kern="100">
                              <a:effectLst/>
                              <a:latin typeface="+mj-ea"/>
                              <a:ea typeface="+mj-ea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zh-CN" altLang="en-US" sz="20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7B6A5A7-A051-49A6-8158-47CC120F7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2" y="1284032"/>
                <a:ext cx="10663311" cy="3851054"/>
              </a:xfrm>
              <a:prstGeom prst="rect">
                <a:avLst/>
              </a:prstGeom>
              <a:blipFill>
                <a:blip r:embed="rId2"/>
                <a:stretch>
                  <a:fillRect l="-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B57D5BA3-C49A-4E96-BD31-4B4EA8586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76528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多维随机变量及其分布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139436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0A5D04-9205-409A-BDBA-8E4CA9BF6FAE}"/>
                  </a:ext>
                </a:extLst>
              </p:cNvPr>
              <p:cNvSpPr txBox="1"/>
              <p:nvPr/>
            </p:nvSpPr>
            <p:spPr>
              <a:xfrm>
                <a:off x="642424" y="1210018"/>
                <a:ext cx="10138118" cy="3313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随机变量的独立性和相关性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的相互独立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⋅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⋅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⋅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（离散型） 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（连续型）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的相关性：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相关系数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𝑋𝑌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时，称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不相关， 否则称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相关 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0A5D04-9205-409A-BDBA-8E4CA9BF6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24" y="1210018"/>
                <a:ext cx="10138118" cy="3313215"/>
              </a:xfrm>
              <a:prstGeom prst="rect">
                <a:avLst/>
              </a:prstGeom>
              <a:blipFill>
                <a:blip r:embed="rId2"/>
                <a:stretch>
                  <a:fillRect l="-601" b="-2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C4CA25CF-7D5B-4892-B058-A9638F724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76528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多维随机变量及其分布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4080882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248CA7-8011-4626-9373-2B4B5848CA6C}"/>
                  </a:ext>
                </a:extLst>
              </p:cNvPr>
              <p:cNvSpPr txBox="1"/>
              <p:nvPr/>
            </p:nvSpPr>
            <p:spPr>
              <a:xfrm>
                <a:off x="590843" y="1372159"/>
                <a:ext cx="9866142" cy="3551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6.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两个随机变量简单函数的概率分布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离散型：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𝑍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𝑍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𝑌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连续型：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∼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𝑍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𝑧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≤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𝑧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)≤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𝑑𝑥𝑑𝑦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𝑧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𝑧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𝑧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𝑧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248CA7-8011-4626-9373-2B4B5848C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3" y="1372159"/>
                <a:ext cx="9866142" cy="3551870"/>
              </a:xfrm>
              <a:prstGeom prst="rect">
                <a:avLst/>
              </a:prstGeom>
              <a:blipFill>
                <a:blip r:embed="rId2"/>
                <a:stretch>
                  <a:fillRect l="-680" b="-22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686641A4-3052-4CFA-84C7-970EDC392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76528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多维随机变量及其分布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185610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368AC0-0333-45EC-B343-64F4FBF1C246}"/>
                  </a:ext>
                </a:extLst>
              </p:cNvPr>
              <p:cNvSpPr txBox="1"/>
              <p:nvPr/>
            </p:nvSpPr>
            <p:spPr>
              <a:xfrm>
                <a:off x="623668" y="1363925"/>
                <a:ext cx="10738338" cy="2119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7.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重要公式与结论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边缘密度公式：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limLoc m:val="subSu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𝑑𝑦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limLoc m:val="subSu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∈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pHide m:val="on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</m:sub>
                      <m:sup/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𝑑𝑥𝑑𝑦</m:t>
                        </m:r>
                      </m:e>
                    </m:nary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368AC0-0333-45EC-B343-64F4FBF1C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68" y="1363925"/>
                <a:ext cx="10738338" cy="2119234"/>
              </a:xfrm>
              <a:prstGeom prst="rect">
                <a:avLst/>
              </a:prstGeom>
              <a:blipFill>
                <a:blip r:embed="rId2"/>
                <a:stretch>
                  <a:fillRect l="-568" b="-41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AAA3F83C-D00C-40E4-8195-BEE8168B5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76528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多维随机变量及其分布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68187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368AC0-0333-45EC-B343-64F4FBF1C246}"/>
                  </a:ext>
                </a:extLst>
              </p:cNvPr>
              <p:cNvSpPr txBox="1"/>
              <p:nvPr/>
            </p:nvSpPr>
            <p:spPr>
              <a:xfrm>
                <a:off x="623668" y="1363925"/>
                <a:ext cx="10738338" cy="4395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服从二维正态分布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则有：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1)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).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 indent="66675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相互独立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不相关。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+2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 indent="66675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关于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Y=y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的条件分布为：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(1−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𝜌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))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 indent="66675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的条件分布为：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(1−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𝜌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))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368AC0-0333-45EC-B343-64F4FBF1C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68" y="1363925"/>
                <a:ext cx="10738338" cy="4395434"/>
              </a:xfrm>
              <a:prstGeom prst="rect">
                <a:avLst/>
              </a:prstGeom>
              <a:blipFill>
                <a:blip r:embed="rId2"/>
                <a:stretch>
                  <a:fillRect l="-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95A8E1F-D26F-4435-A4FD-6E5DEE127D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76528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多维随机变量及其分布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1693991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847AFD-89E7-4449-8D38-2ABAACB1D615}"/>
                  </a:ext>
                </a:extLst>
              </p:cNvPr>
              <p:cNvSpPr txBox="1"/>
              <p:nvPr/>
            </p:nvSpPr>
            <p:spPr>
              <a:xfrm>
                <a:off x="604911" y="1446105"/>
                <a:ext cx="9542584" cy="1944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独立，且分别服从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,0),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).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(5)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相互独立，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为连续函数， 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也相互独立。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8847AFD-89E7-4449-8D38-2ABAACB1D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" y="1446105"/>
                <a:ext cx="9542584" cy="1944250"/>
              </a:xfrm>
              <a:prstGeom prst="rect">
                <a:avLst/>
              </a:prstGeom>
              <a:blipFill>
                <a:blip r:embed="rId2"/>
                <a:stretch>
                  <a:fillRect l="-639" b="-4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D81D92A6-6B60-4271-8C48-C2B991806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76528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多维随机变量及其分布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416908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452207" y="1519285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随机事件和概率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A8E9EA1-DB61-4610-BE78-8BCF567A6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随机事件和概率</a:t>
            </a:r>
            <a:endParaRPr lang="en-US" altLang="zh-CN" sz="36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29AE463F-2C38-4456-869D-DC7AA6AE3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383952"/>
            <a:ext cx="58413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随机变量及其概率分布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75D03AD8-C0C3-4F97-8E88-D19FFBE3C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多维随机变量及其分布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79D5A4BB-9376-4AF3-A8DF-7DD9881A4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数理统计的基本概念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A46593C6-3321-4B4E-AB58-FAC8CACA7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761052216"/>
      </p:ext>
    </p:extLst>
  </p:cSld>
  <p:clrMapOvr>
    <a:masterClrMapping/>
  </p:clrMapOvr>
  <p:transition advTm="8005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485031" y="3967465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57771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zh-CN" altLang="en-US" dirty="0">
                <a:solidFill>
                  <a:schemeClr val="tx1"/>
                </a:solidFill>
              </a:rPr>
              <a:t>随机变量的数字特征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A8E9EA1-DB61-4610-BE78-8BCF567A6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随机事件和概率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29AE463F-2C38-4456-869D-DC7AA6AE3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383952"/>
            <a:ext cx="58413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随机变量及其概率分布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75D03AD8-C0C3-4F97-8E88-D19FFBE3C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多维随机变量及其分布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79D5A4BB-9376-4AF3-A8DF-7DD9881A4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数理统计的基本概念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A46593C6-3321-4B4E-AB58-FAC8CACA7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216687560"/>
      </p:ext>
    </p:extLst>
  </p:cSld>
  <p:clrMapOvr>
    <a:masterClrMapping/>
  </p:clrMapOvr>
  <p:transition advTm="8005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68910C-C25C-46F1-8702-45FA64E9184E}"/>
                  </a:ext>
                </a:extLst>
              </p:cNvPr>
              <p:cNvSpPr txBox="1"/>
              <p:nvPr/>
            </p:nvSpPr>
            <p:spPr>
              <a:xfrm>
                <a:off x="665870" y="1340136"/>
                <a:ext cx="9261231" cy="4815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数学期望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离散型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；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连续型：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limLoc m:val="subSu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性质：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[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)]=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X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和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Y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独立，则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(4)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𝐸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𝑋𝑌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≤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68910C-C25C-46F1-8702-45FA64E91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70" y="1340136"/>
                <a:ext cx="9261231" cy="4815036"/>
              </a:xfrm>
              <a:prstGeom prst="rect">
                <a:avLst/>
              </a:prstGeom>
              <a:blipFill>
                <a:blip r:embed="rId2"/>
                <a:stretch>
                  <a:fillRect l="-658" b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5DCF6F4B-26CF-47DE-B736-3AC03FC676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57771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zh-CN" altLang="en-US" dirty="0">
                <a:solidFill>
                  <a:schemeClr val="tx1"/>
                </a:solidFill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3734537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68910C-C25C-46F1-8702-45FA64E9184E}"/>
                  </a:ext>
                </a:extLst>
              </p:cNvPr>
              <p:cNvSpPr txBox="1"/>
              <p:nvPr/>
            </p:nvSpPr>
            <p:spPr>
              <a:xfrm>
                <a:off x="665870" y="1340136"/>
                <a:ext cx="10546081" cy="2684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2.方差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𝐸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)−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𝐸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标准差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</m:rad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离散型：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effectLst/>
                                        <a:latin typeface="Cambria Math" panose="02040503050406030204" pitchFamily="18" charset="0"/>
                                        <a:ea typeface="+mj-ea"/>
                                        <a:cs typeface="宋体" panose="02010600030101010101" pitchFamily="2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𝐸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(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𝑋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68910C-C25C-46F1-8702-45FA64E91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70" y="1340136"/>
                <a:ext cx="10546081" cy="2684196"/>
              </a:xfrm>
              <a:prstGeom prst="rect">
                <a:avLst/>
              </a:prstGeom>
              <a:blipFill>
                <a:blip r:embed="rId2"/>
                <a:stretch>
                  <a:fillRect l="-578" b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ED64DFE4-7C23-4DE9-BC41-0D2A58EFC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57771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zh-CN" altLang="en-US" dirty="0">
                <a:solidFill>
                  <a:schemeClr val="tx1"/>
                </a:solidFill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2101246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68910C-C25C-46F1-8702-45FA64E9184E}"/>
                  </a:ext>
                </a:extLst>
              </p:cNvPr>
              <p:cNvSpPr txBox="1"/>
              <p:nvPr/>
            </p:nvSpPr>
            <p:spPr>
              <a:xfrm>
                <a:off x="618978" y="1147878"/>
                <a:ext cx="10546081" cy="4995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连续型：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nary>
                          <m:naryPr>
                            <m:limLoc m:val="subSup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+∞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𝐸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(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𝑋</m:t>
                                </m:r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𝑑𝑥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性质：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)=0,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[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)]=0,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[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)]=0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相互独立，则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±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</m:d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一般有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±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)±2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𝐶𝑜𝑣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)±2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rad>
                      <m:radPr>
                        <m:degHide m:val="on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</m:rad>
                    <m:rad>
                      <m:radPr>
                        <m:degHide m:val="on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(5)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&lt;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≠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(6)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)=0⇔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=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𝐶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=1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68910C-C25C-46F1-8702-45FA64E91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8" y="1147878"/>
                <a:ext cx="10546081" cy="4995855"/>
              </a:xfrm>
              <a:prstGeom prst="rect">
                <a:avLst/>
              </a:prstGeom>
              <a:blipFill>
                <a:blip r:embed="rId2"/>
                <a:stretch>
                  <a:fillRect l="-636" b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6670CAB-2D33-42B7-9202-54B0E2A97A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57771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zh-CN" altLang="en-US" dirty="0">
                <a:solidFill>
                  <a:schemeClr val="tx1"/>
                </a:solidFill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2600498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4FDB91D-5316-4420-9D95-5C65C662B40C}"/>
                  </a:ext>
                </a:extLst>
              </p:cNvPr>
              <p:cNvSpPr txBox="1"/>
              <p:nvPr/>
            </p:nvSpPr>
            <p:spPr>
              <a:xfrm>
                <a:off x="609600" y="1284464"/>
                <a:ext cx="10569526" cy="5062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6.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随机变量函数的数学期望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对于函数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为离散型：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{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}=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；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为连续型：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limLoc m:val="subSu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+∞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𝑔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𝑍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;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{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}=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𝑍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𝑔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𝑓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𝑦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sz="2000" i="1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𝑍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limLoc m:val="subSu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−∞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−∞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+∞</m:t>
                            </m:r>
                          </m:sup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𝑔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𝑓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𝑥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𝑦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4FDB91D-5316-4420-9D95-5C65C662B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84464"/>
                <a:ext cx="10569526" cy="5062540"/>
              </a:xfrm>
              <a:prstGeom prst="rect">
                <a:avLst/>
              </a:prstGeom>
              <a:blipFill>
                <a:blip r:embed="rId2"/>
                <a:stretch>
                  <a:fillRect l="-577" b="-16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34E6BA3B-96D1-401D-A63C-13FB40726E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57771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zh-CN" altLang="en-US" dirty="0">
                <a:solidFill>
                  <a:schemeClr val="tx1"/>
                </a:solidFill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539770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98C2325-A206-4549-9AAE-8ADBDD701115}"/>
                  </a:ext>
                </a:extLst>
              </p:cNvPr>
              <p:cNvSpPr txBox="1"/>
              <p:nvPr/>
            </p:nvSpPr>
            <p:spPr>
              <a:xfrm>
                <a:off x="665870" y="1332434"/>
                <a:ext cx="9655126" cy="4967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7.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协方差 </a:t>
                </a: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𝐶𝑜𝑣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𝐸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𝐸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))</m:t>
                        </m:r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8.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相关系数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𝑋𝑌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𝐶𝑜𝑣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𝐷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</m:rad>
                        <m:rad>
                          <m:radPr>
                            <m:degHide m:val="on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𝐷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𝑌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阶原点矩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阶中心矩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[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𝐸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)]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性质：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𝐶𝑜𝑣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𝐶𝑜𝑣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                                       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𝐶𝑜𝑣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𝑏𝑌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𝑎𝑏𝐶𝑜𝑣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𝐶𝑜𝑣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𝐶𝑜𝑣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𝐶𝑜𝑣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         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𝜌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≤1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(5)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，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&gt;0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=−1⇔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，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&lt;0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98C2325-A206-4549-9AAE-8ADBDD701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70" y="1332434"/>
                <a:ext cx="9655126" cy="4967514"/>
              </a:xfrm>
              <a:prstGeom prst="rect">
                <a:avLst/>
              </a:prstGeom>
              <a:blipFill>
                <a:blip r:embed="rId2"/>
                <a:stretch>
                  <a:fillRect l="-631" r="-253"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FFFD25BC-C91E-4EF4-8866-4B256BF953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57771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zh-CN" altLang="en-US" dirty="0">
                <a:solidFill>
                  <a:schemeClr val="tx1"/>
                </a:solidFill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1833283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567FBF-E22E-493E-BFD7-B660C470A576}"/>
                  </a:ext>
                </a:extLst>
              </p:cNvPr>
              <p:cNvSpPr txBox="1"/>
              <p:nvPr/>
            </p:nvSpPr>
            <p:spPr>
              <a:xfrm>
                <a:off x="581465" y="1355076"/>
                <a:ext cx="10616418" cy="3280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9.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重要公式与结论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)−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𝐸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𝐶𝑜𝑣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𝜌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,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≤1,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且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&gt;0</m:t>
                    </m:r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=−1⇔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+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𝑏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𝑎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&lt;0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567FBF-E22E-493E-BFD7-B660C470A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65" y="1355076"/>
                <a:ext cx="10616418" cy="3280129"/>
              </a:xfrm>
              <a:prstGeom prst="rect">
                <a:avLst/>
              </a:prstGeom>
              <a:blipFill>
                <a:blip r:embed="rId2"/>
                <a:stretch>
                  <a:fillRect l="-574" b="-2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86B2CBDF-1F1C-4C2D-A5AE-2DA74FC63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57771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zh-CN" altLang="en-US" dirty="0">
                <a:solidFill>
                  <a:schemeClr val="tx1"/>
                </a:solidFill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3964139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D56119-1CCC-4A86-A85E-C8DF2B2F8865}"/>
                  </a:ext>
                </a:extLst>
              </p:cNvPr>
              <p:cNvSpPr txBox="1"/>
              <p:nvPr/>
            </p:nvSpPr>
            <p:spPr>
              <a:xfrm>
                <a:off x="604909" y="1439411"/>
                <a:ext cx="10883705" cy="2577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下面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个条件互为充要条件：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𝐶𝑜𝑣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en-US" altLang="zh-CN" sz="2000" i="1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注：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独立为上述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个条件中任何一个成立的充分条件，但非必要条件。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D56119-1CCC-4A86-A85E-C8DF2B2F8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09" y="1439411"/>
                <a:ext cx="10883705" cy="2577116"/>
              </a:xfrm>
              <a:prstGeom prst="rect">
                <a:avLst/>
              </a:prstGeom>
              <a:blipFill>
                <a:blip r:embed="rId2"/>
                <a:stretch>
                  <a:fillRect l="-560" b="-3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123490BC-485E-4EF0-AA2F-326691D84B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5577717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zh-CN" altLang="en-US" dirty="0">
                <a:solidFill>
                  <a:schemeClr val="tx1"/>
                </a:solidFill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3988508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8">
            <a:extLst>
              <a:ext uri="{FF2B5EF4-FFF2-40B4-BE49-F238E27FC236}">
                <a16:creationId xmlns:a16="http://schemas.microsoft.com/office/drawing/2014/main" id="{CAE08E35-DEC9-4689-915B-1B27E7F9279D}"/>
              </a:ext>
            </a:extLst>
          </p:cNvPr>
          <p:cNvSpPr/>
          <p:nvPr/>
        </p:nvSpPr>
        <p:spPr>
          <a:xfrm>
            <a:off x="2475654" y="4782647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数理统计的基本概念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A8E9EA1-DB61-4610-BE78-8BCF567A6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1507215"/>
            <a:ext cx="618698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01 </a:t>
            </a:r>
            <a:r>
              <a:rPr lang="en-US" altLang="zh-CN" sz="4000" dirty="0">
                <a:latin typeface="Impact" pitchFamily="34" charset="0"/>
                <a:ea typeface="微软雅黑" pitchFamily="34" charset="-122"/>
              </a:rPr>
              <a:t> </a:t>
            </a:r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随机事件和概率</a:t>
            </a:r>
            <a:endParaRPr lang="en-US" altLang="zh-CN" sz="3600" dirty="0"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29AE463F-2C38-4456-869D-DC7AA6AE3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2383952"/>
            <a:ext cx="58413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随机变量及其概率分布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75D03AD8-C0C3-4F97-8E88-D19FFBE3C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7" y="319913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多维随机变量及其分布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79D5A4BB-9376-4AF3-A8DF-7DD9881A4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829498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数理统计的基本概念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A46593C6-3321-4B4E-AB58-FAC8CACA7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06" y="4014316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随机变量的数字特征</a:t>
            </a:r>
          </a:p>
        </p:txBody>
      </p:sp>
    </p:spTree>
    <p:extLst>
      <p:ext uri="{BB962C8B-B14F-4D97-AF65-F5344CB8AC3E}">
        <p14:creationId xmlns:p14="http://schemas.microsoft.com/office/powerpoint/2010/main" val="3187415333"/>
      </p:ext>
    </p:extLst>
  </p:cSld>
  <p:clrMapOvr>
    <a:masterClrMapping/>
  </p:clrMapOvr>
  <p:transition advTm="8005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335DBF-CBAF-4BDB-BE85-C0CA2F9DABD7}"/>
                  </a:ext>
                </a:extLst>
              </p:cNvPr>
              <p:cNvSpPr txBox="1"/>
              <p:nvPr/>
            </p:nvSpPr>
            <p:spPr>
              <a:xfrm>
                <a:off x="572085" y="1271489"/>
                <a:ext cx="10893083" cy="4192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基本概念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总体：研究对象的全体，它是一个随机变量，用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表示。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个体：组成总体的每个基本元素。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简单随机样本：来自总体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个相互独立且与总体同分布的随机变量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，称为容量为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的简单随机样本，简称样本。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统计量：设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是来自总体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的一个样本，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）是样本的连续函数，且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(⬝)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中不含任何未知参数，则称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为统计量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335DBF-CBAF-4BDB-BE85-C0CA2F9DA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85" y="1271489"/>
                <a:ext cx="10893083" cy="4192943"/>
              </a:xfrm>
              <a:prstGeom prst="rect">
                <a:avLst/>
              </a:prstGeom>
              <a:blipFill>
                <a:blip r:embed="rId2"/>
                <a:stretch>
                  <a:fillRect l="-616" b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CD67D90D-7696-4B7A-90F9-3835CAC1B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数理统计的基本概念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16958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11688D1-D99C-4CE7-92FE-16DD428BDB33}"/>
                  </a:ext>
                </a:extLst>
              </p:cNvPr>
              <p:cNvSpPr txBox="1"/>
              <p:nvPr/>
            </p:nvSpPr>
            <p:spPr>
              <a:xfrm>
                <a:off x="637735" y="1247650"/>
                <a:ext cx="10100603" cy="538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事件的关系与运算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子事件：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发生，则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发生。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相等事件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。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和事件：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（或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），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中至少有一个发生。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差事件：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发生但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不发生。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(5)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积事件：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（或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），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同时发生。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(6) 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互斥事件（互不相容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）：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⌀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(7)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互逆事件（对立事件）：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=⌀,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𝛺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ba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ba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11688D1-D99C-4CE7-92FE-16DD428B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35" y="1247650"/>
                <a:ext cx="10100603" cy="5387244"/>
              </a:xfrm>
              <a:prstGeom prst="rect">
                <a:avLst/>
              </a:prstGeom>
              <a:blipFill>
                <a:blip r:embed="rId2"/>
                <a:stretch>
                  <a:fillRect l="-664" b="-1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">
            <a:extLst>
              <a:ext uri="{FF2B5EF4-FFF2-40B4-BE49-F238E27FC236}">
                <a16:creationId xmlns:a16="http://schemas.microsoft.com/office/drawing/2014/main" id="{A151D022-68F3-4F39-8823-5406080950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随机事件和概率</a:t>
            </a:r>
          </a:p>
        </p:txBody>
      </p:sp>
    </p:spTree>
    <p:extLst>
      <p:ext uri="{BB962C8B-B14F-4D97-AF65-F5344CB8AC3E}">
        <p14:creationId xmlns:p14="http://schemas.microsoft.com/office/powerpoint/2010/main" val="2718900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335DBF-CBAF-4BDB-BE85-C0CA2F9DABD7}"/>
                  </a:ext>
                </a:extLst>
              </p:cNvPr>
              <p:cNvSpPr txBox="1"/>
              <p:nvPr/>
            </p:nvSpPr>
            <p:spPr>
              <a:xfrm>
                <a:off x="649458" y="1304314"/>
                <a:ext cx="10893083" cy="3347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样本均值：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</m:ba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样本方差：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𝑆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bar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𝑋</m:t>
                                </m:r>
                              </m:e>
                            </m:ba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样本矩：样本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阶原点矩：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𝑘</m:t>
                            </m:r>
                          </m:sup>
                        </m:sSubSup>
                      </m:e>
                    </m:nary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=1,2,⋯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en-US" altLang="zh-CN" sz="2000" kern="100" dirty="0"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阶中心矩：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bar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+mj-ea"/>
                                    <a:cs typeface="宋体" panose="02010600030101010101" pitchFamily="2" charset="-122"/>
                                  </a:rPr>
                                  <m:t>𝑋</m:t>
                                </m:r>
                              </m:e>
                            </m:bar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𝑘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=1,2,⋯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335DBF-CBAF-4BDB-BE85-C0CA2F9DA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58" y="1304314"/>
                <a:ext cx="10893083" cy="3347711"/>
              </a:xfrm>
              <a:prstGeom prst="rect">
                <a:avLst/>
              </a:prstGeom>
              <a:blipFill>
                <a:blip r:embed="rId2"/>
                <a:stretch>
                  <a:fillRect l="-616" t="-8015" b="-19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72C8567-D71A-48C1-A731-1A1A6225D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数理统计的基本概念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4105031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2104A34-0CE3-420B-B790-5C95A589F465}"/>
                  </a:ext>
                </a:extLst>
              </p:cNvPr>
              <p:cNvSpPr txBox="1"/>
              <p:nvPr/>
            </p:nvSpPr>
            <p:spPr>
              <a:xfrm>
                <a:off x="618977" y="1305817"/>
                <a:ext cx="10405403" cy="3870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分布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分布：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+⋯+</m:t>
                    </m:r>
                    <m:sSubSup>
                      <m:sSub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相互独立，且同服从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(0,1)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𝑡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分布：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𝑇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𝑌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/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𝑡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0,1</m:t>
                        </m:r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相互独立。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F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分布：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/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𝑌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/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相互独立。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分位数：若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≤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𝛼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𝛼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分位数</a:t>
                </a:r>
                <a:r>
                  <a:rPr lang="zh-CN" altLang="en-US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。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2104A34-0CE3-420B-B790-5C95A589F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1305817"/>
                <a:ext cx="10405403" cy="3870227"/>
              </a:xfrm>
              <a:prstGeom prst="rect">
                <a:avLst/>
              </a:prstGeom>
              <a:blipFill>
                <a:blip r:embed="rId2"/>
                <a:stretch>
                  <a:fillRect l="-645" b="-1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DCA44A7D-1D12-4842-A3ED-13BCE5801A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数理统计的基本概念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2296327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1FCA692-8374-431C-B6EA-1CBBFA18D800}"/>
                  </a:ext>
                </a:extLst>
              </p:cNvPr>
              <p:cNvSpPr txBox="1"/>
              <p:nvPr/>
            </p:nvSpPr>
            <p:spPr>
              <a:xfrm>
                <a:off x="679939" y="1282597"/>
                <a:ext cx="10442916" cy="4291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正态总体的常用样本分布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为来自正态总体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𝜇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𝜎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的样本，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</m:ba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𝑆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bar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𝑋</m:t>
                                </m:r>
                              </m:e>
                            </m:ba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</m:e>
                    </m:nary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则：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1)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</m:ba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f>
                          <m:f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 </m:t>
                    </m:r>
                  </m:oMath>
                </a14:m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或者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bar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</m:e>
                        </m:ba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𝑁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(0,1)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                   2)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−1)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bar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𝑋</m:t>
                                </m:r>
                              </m:e>
                            </m:ba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~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𝜒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−1)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𝜇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~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𝜒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                              4)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  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bar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𝑋</m:t>
                            </m:r>
                          </m:e>
                        </m:ba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𝜇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𝑆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𝑡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−1)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1FCA692-8374-431C-B6EA-1CBBFA18D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39" y="1282597"/>
                <a:ext cx="10442916" cy="4291816"/>
              </a:xfrm>
              <a:prstGeom prst="rect">
                <a:avLst/>
              </a:prstGeom>
              <a:blipFill>
                <a:blip r:embed="rId2"/>
                <a:stretch>
                  <a:fillRect l="-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FD7FFB4D-930D-4062-A0D2-39870C47A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数理统计的基本概念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1045445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1F291D-2F69-4162-9F6B-EE7AA09CB137}"/>
                  </a:ext>
                </a:extLst>
              </p:cNvPr>
              <p:cNvSpPr txBox="1"/>
              <p:nvPr/>
            </p:nvSpPr>
            <p:spPr>
              <a:xfrm>
                <a:off x="614289" y="1316239"/>
                <a:ext cx="10180320" cy="395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重要公式与结论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𝜒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))=2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;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𝑇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𝑡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𝑇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)=0,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𝑇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−2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&gt;2)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；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groupChr>
                      <m:groupChrPr>
                        <m:chr m:val="̃"/>
                        <m:pos m:val="top"/>
                        <m:vertJc m:val="bot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groupCh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 </m:t>
                        </m:r>
                      </m:e>
                    </m:groupCh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，有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𝐹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~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𝐹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𝑎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/2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𝑚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1−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𝑎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/2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𝑚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den>
                    </m:f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;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对于任意总体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，有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</m:ba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𝐸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𝑆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𝑋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</m:e>
                    </m:ba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𝐷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den>
                    </m:f>
                  </m:oMath>
                </a14:m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1F291D-2F69-4162-9F6B-EE7AA09CB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89" y="1316239"/>
                <a:ext cx="10180320" cy="3950377"/>
              </a:xfrm>
              <a:prstGeom prst="rect">
                <a:avLst/>
              </a:prstGeom>
              <a:blipFill>
                <a:blip r:embed="rId2"/>
                <a:stretch>
                  <a:fillRect l="-659" b="-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9674157B-2C15-4A2F-9951-9FCC931A7E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869644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数理统计的基本概念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1961920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28" y="266545"/>
            <a:ext cx="70983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参考文献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34328" y="1815790"/>
            <a:ext cx="933961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spc="-50" dirty="0">
                <a:latin typeface="+mj-ea"/>
                <a:ea typeface="+mj-ea"/>
              </a:rPr>
              <a:t>https://github.com/fengdu78</a:t>
            </a: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latin typeface="+mj-ea"/>
                <a:ea typeface="+mj-ea"/>
              </a:rPr>
              <a:t>《</a:t>
            </a:r>
            <a:r>
              <a:rPr lang="zh-CN" altLang="en-US" kern="100" dirty="0">
                <a:latin typeface="+mj-ea"/>
                <a:ea typeface="+mj-ea"/>
              </a:rPr>
              <a:t>概率论与数理统计</a:t>
            </a:r>
            <a:r>
              <a:rPr lang="en-US" altLang="zh-CN" kern="100" dirty="0">
                <a:latin typeface="+mj-ea"/>
                <a:ea typeface="+mj-ea"/>
              </a:rPr>
              <a:t>》</a:t>
            </a:r>
            <a:r>
              <a:rPr lang="zh-CN" altLang="en-US" kern="100" dirty="0">
                <a:latin typeface="+mj-ea"/>
                <a:ea typeface="+mj-ea"/>
              </a:rPr>
              <a:t>，同济大学</a:t>
            </a:r>
            <a:endParaRPr lang="zh-CN" altLang="zh-CN" kern="1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502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7379970"/>
          </a:xfrm>
          <a:prstGeom prst="rect">
            <a:avLst/>
          </a:prstGeom>
          <a:gradFill>
            <a:gsLst>
              <a:gs pos="11000">
                <a:schemeClr val="bg1"/>
              </a:gs>
              <a:gs pos="77000">
                <a:schemeClr val="bg1">
                  <a:alpha val="54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62">
            <a:extLst>
              <a:ext uri="{FF2B5EF4-FFF2-40B4-BE49-F238E27FC236}">
                <a16:creationId xmlns:a16="http://schemas.microsoft.com/office/drawing/2014/main" id="{05B38BAA-90AB-43CE-9EE2-AB2A32E8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216" y="2800765"/>
            <a:ext cx="3195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4B649F"/>
                </a:solidFill>
              </a:rPr>
              <a:t>谢  谢！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4FA179F-CD57-420A-A8ED-0F549DF12EB8}"/>
                  </a:ext>
                </a:extLst>
              </p:cNvPr>
              <p:cNvSpPr txBox="1"/>
              <p:nvPr/>
            </p:nvSpPr>
            <p:spPr>
              <a:xfrm>
                <a:off x="647113" y="1247602"/>
                <a:ext cx="8867335" cy="5412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运算律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交换律：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结合律：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；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分配律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3.德</a:t>
                </a:r>
                <a14:m>
                  <m:oMath xmlns:m="http://schemas.openxmlformats.org/officeDocument/2006/math">
                    <m:r>
                      <a:rPr lang="en-US" altLang="zh-CN" sz="2000" b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.</m:t>
                    </m:r>
                  </m:oMath>
                </a14:m>
                <a:r>
                  <a:rPr lang="en-US" altLang="zh-CN" sz="2000" b="1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摩根律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⋃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ba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ba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ba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⋂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ba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ba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</m:ba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完全事件组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4FA179F-CD57-420A-A8ED-0F549DF1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13" y="1247602"/>
                <a:ext cx="8867335" cy="5412123"/>
              </a:xfrm>
              <a:prstGeom prst="rect">
                <a:avLst/>
              </a:prstGeom>
              <a:blipFill>
                <a:blip r:embed="rId2"/>
                <a:stretch>
                  <a:fillRect l="-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3014506-6EED-4CE7-A46D-CABFBA15174B}"/>
                  </a:ext>
                </a:extLst>
              </p:cNvPr>
              <p:cNvSpPr txBox="1"/>
              <p:nvPr/>
            </p:nvSpPr>
            <p:spPr>
              <a:xfrm>
                <a:off x="647112" y="5985687"/>
                <a:ext cx="12056013" cy="637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 smtClean="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⋯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两两互斥，且和事件为必然事件，即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⋂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=⌀,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𝑖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≠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𝑗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limUppPr>
                          <m:e>
                            <m:r>
                              <a:rPr lang="en-US" altLang="zh-CN" sz="2000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⋃</m:t>
                            </m:r>
                          </m:e>
                          <m:lim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lim>
                        </m:limUpp>
                      </m:e>
                      <m:li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lim>
                    </m:limLow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 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+mj-ea"/>
                        <a:cs typeface="宋体" panose="02010600030101010101" pitchFamily="2" charset="-122"/>
                      </a:rPr>
                      <m:t>𝛺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3014506-6EED-4CE7-A46D-CABFBA15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12" y="5985687"/>
                <a:ext cx="12056013" cy="637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7AA3923C-A4A9-4192-B78D-6969FAA956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随机事件和概率</a:t>
            </a:r>
          </a:p>
        </p:txBody>
      </p:sp>
    </p:spTree>
    <p:extLst>
      <p:ext uri="{BB962C8B-B14F-4D97-AF65-F5344CB8AC3E}">
        <p14:creationId xmlns:p14="http://schemas.microsoft.com/office/powerpoint/2010/main" val="1658998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15FAC6C-5EE3-4322-8523-3AAC3EF299B9}"/>
                  </a:ext>
                </a:extLst>
              </p:cNvPr>
              <p:cNvSpPr txBox="1"/>
              <p:nvPr/>
            </p:nvSpPr>
            <p:spPr>
              <a:xfrm>
                <a:off x="614288" y="1278219"/>
                <a:ext cx="10344443" cy="4301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5.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概率的基本概念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概率：事件发生的可能性大小的度量，其严格定义如下：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概率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𝑔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为定义在事件集合上的满足下面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个条件的函数：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对任何事件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)≥0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对必然事件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𝛺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𝛺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)=1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3)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,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=⌀(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𝑖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≠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𝑗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，则：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limUp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⋃</m:t>
                            </m:r>
                          </m:e>
                          <m:lim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∞</m:t>
                            </m:r>
                          </m:lim>
                        </m:limUpp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lim>
                    </m:limLow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).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15FAC6C-5EE3-4322-8523-3AAC3EF29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88" y="1278219"/>
                <a:ext cx="10344443" cy="4301562"/>
              </a:xfrm>
              <a:prstGeom prst="rect">
                <a:avLst/>
              </a:prstGeom>
              <a:blipFill>
                <a:blip r:embed="rId2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E07583A4-632C-4C89-8357-BDCDE504D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随机事件和概率</a:t>
            </a:r>
          </a:p>
        </p:txBody>
      </p:sp>
    </p:spTree>
    <p:extLst>
      <p:ext uri="{BB962C8B-B14F-4D97-AF65-F5344CB8AC3E}">
        <p14:creationId xmlns:p14="http://schemas.microsoft.com/office/powerpoint/2010/main" val="70955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10B20E4-9D01-41F6-8AEC-0474CC2718AA}"/>
                  </a:ext>
                </a:extLst>
              </p:cNvPr>
              <p:cNvSpPr txBox="1"/>
              <p:nvPr/>
            </p:nvSpPr>
            <p:spPr>
              <a:xfrm>
                <a:off x="609600" y="1362981"/>
                <a:ext cx="10264726" cy="5045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概率的基本性质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bar>
                      <m:barPr>
                        <m:pos m:val="top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bar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</m:ba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)=1−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;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);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3)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特别，当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⊂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)≤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；</a:t>
                </a:r>
                <a:endParaRPr lang="en-US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𝐵𝐶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)−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𝐴𝐶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)+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𝐴𝐵𝐶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4)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,⋯,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两两互斥，则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limUpp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⋃</m:t>
                            </m:r>
                          </m:e>
                          <m:lim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lim>
                        </m:limUpp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lim>
                    </m:limLow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10B20E4-9D01-41F6-8AEC-0474CC271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62981"/>
                <a:ext cx="10264726" cy="5045677"/>
              </a:xfrm>
              <a:prstGeom prst="rect">
                <a:avLst/>
              </a:prstGeom>
              <a:blipFill>
                <a:blip r:embed="rId2"/>
                <a:stretch>
                  <a:fillRect l="-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D6A191A-E5B9-483E-8A06-452EC49FCF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随机事件和概率</a:t>
            </a:r>
          </a:p>
        </p:txBody>
      </p:sp>
    </p:spTree>
    <p:extLst>
      <p:ext uri="{BB962C8B-B14F-4D97-AF65-F5344CB8AC3E}">
        <p14:creationId xmlns:p14="http://schemas.microsoft.com/office/powerpoint/2010/main" val="73025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6E751DB-1D56-4186-99E7-1F2D99A60912}"/>
                  </a:ext>
                </a:extLst>
              </p:cNvPr>
              <p:cNvSpPr txBox="1"/>
              <p:nvPr/>
            </p:nvSpPr>
            <p:spPr>
              <a:xfrm>
                <a:off x="581464" y="1422425"/>
                <a:ext cx="10452295" cy="447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4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(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3)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古典型概率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实验的所有结果只有有限个， 且每个结果发生的可能性相同，其概率计算公式： </a:t>
                </a:r>
                <a:endParaRPr lang="en-US" altLang="zh-CN" sz="2000" i="1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zh-CN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事件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zh-CN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发生的基本事件数</m:t>
                        </m:r>
                      </m:num>
                      <m:den>
                        <m:r>
                          <a:rPr lang="zh-CN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基本事件总数</m:t>
                        </m:r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几何型概率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样本空间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𝛺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为欧氏空间中的一个区域， 且每个样本点的出现具有等可能性，其概率计算公式：</a:t>
                </a:r>
                <a:endParaRPr lang="en-US" altLang="zh-CN" sz="2000" i="1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zh-CN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的度量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zh-CN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长度、面积、体积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𝛺</m:t>
                        </m:r>
                        <m:r>
                          <a:rPr lang="zh-CN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的度量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zh-CN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长度、面积、体积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6E751DB-1D56-4186-99E7-1F2D99A60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64" y="1422425"/>
                <a:ext cx="10452295" cy="4474815"/>
              </a:xfrm>
              <a:prstGeom prst="rect">
                <a:avLst/>
              </a:prstGeom>
              <a:blipFill>
                <a:blip r:embed="rId2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4A74BF39-8BBA-4942-AA8A-9156CE0B25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随机事件和概率</a:t>
            </a:r>
          </a:p>
        </p:txBody>
      </p:sp>
    </p:spTree>
    <p:extLst>
      <p:ext uri="{BB962C8B-B14F-4D97-AF65-F5344CB8AC3E}">
        <p14:creationId xmlns:p14="http://schemas.microsoft.com/office/powerpoint/2010/main" val="168932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334DC81-653C-446B-B534-1D9B4820E07E}"/>
                  </a:ext>
                </a:extLst>
              </p:cNvPr>
              <p:cNvSpPr txBox="1"/>
              <p:nvPr/>
            </p:nvSpPr>
            <p:spPr>
              <a:xfrm>
                <a:off x="844060" y="1278473"/>
                <a:ext cx="11165059" cy="5376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6.</a:t>
                </a:r>
                <a:r>
                  <a:rPr lang="zh-CN" altLang="zh-CN" sz="2000" b="1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概率的基本公式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(1) 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条件概率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𝐴𝐵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,</a:t>
                </a:r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发生的条件下，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𝐵</m:t>
                    </m:r>
                  </m:oMath>
                </a14:m>
                <a:r>
                  <a:rPr lang="zh-CN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发生的概率</a:t>
                </a: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(2) 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全概率公式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p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),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=⌀,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𝑖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≠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𝑗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limLow>
                      <m:limLow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limUppPr>
                          <m:e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⋃</m:t>
                            </m:r>
                          </m:e>
                          <m:lim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lim>
                        </m:limUpp>
                      </m:e>
                      <m:li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=1</m:t>
                        </m:r>
                      </m:lim>
                    </m:limLow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 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𝛺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.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(3) </a:t>
                </a:r>
                <a:r>
                  <a:rPr lang="en-US" altLang="zh-CN" sz="2000" b="1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Bayes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公式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𝐴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f>
                      <m:f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|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𝑃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</m:ctrlPr>
                          </m:naryPr>
                          <m:sub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𝑖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𝑃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𝐴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  <m:r>
                              <a:rPr lang="en-US" altLang="zh-CN" sz="2000" i="1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𝑃</m:t>
                            </m:r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effectLst/>
                                    <a:latin typeface="+mj-ea"/>
                                    <a:ea typeface="+mj-ea"/>
                                    <a:cs typeface="宋体" panose="02010600030101010101" pitchFamily="2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kern="100">
                                <a:effectLst/>
                                <a:latin typeface="+mj-ea"/>
                                <a:ea typeface="+mj-ea"/>
                                <a:cs typeface="宋体" panose="02010600030101010101" pitchFamily="2" charset="-122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𝑗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=1,2,⋯,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𝑛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(4)</a:t>
                </a:r>
                <a:r>
                  <a:rPr lang="en-US" altLang="zh-CN" sz="2000" kern="100" dirty="0" err="1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乘法公式</a:t>
                </a:r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：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)=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)⋯</m:t>
                    </m:r>
                    <m:r>
                      <a:rPr lang="en-US" altLang="zh-CN" sz="2000" i="1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𝑃</m:t>
                    </m:r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|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⋯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𝑛</m:t>
                        </m:r>
                        <m:r>
                          <a:rPr lang="en-US" altLang="zh-CN" sz="2000" i="1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−</m:t>
                        </m:r>
                        <m:r>
                          <a:rPr lang="en-US" altLang="zh-CN" sz="2000" kern="100">
                            <a:effectLst/>
                            <a:latin typeface="+mj-ea"/>
                            <a:ea typeface="+mj-ea"/>
                            <a:cs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+mj-ea"/>
                        <a:ea typeface="+mj-ea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000" kern="100" dirty="0">
                    <a:effectLst/>
                    <a:latin typeface="+mj-ea"/>
                    <a:ea typeface="+mj-ea"/>
                    <a:cs typeface="宋体" panose="02010600030101010101" pitchFamily="2" charset="-122"/>
                  </a:rPr>
                  <a:t> </a:t>
                </a:r>
                <a:endParaRPr lang="zh-CN" altLang="zh-CN" sz="2000" kern="100" dirty="0">
                  <a:effectLst/>
                  <a:latin typeface="+mj-ea"/>
                  <a:ea typeface="+mj-ea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334DC81-653C-446B-B534-1D9B4820E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60" y="1278473"/>
                <a:ext cx="11165059" cy="5376536"/>
              </a:xfrm>
              <a:prstGeom prst="rect">
                <a:avLst/>
              </a:prstGeom>
              <a:blipFill>
                <a:blip r:embed="rId2"/>
                <a:stretch>
                  <a:fillRect l="-546" b="-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74FA8A18-1D11-40F7-A18B-1BC2F2E34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4274111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随机事件和概率</a:t>
            </a:r>
          </a:p>
        </p:txBody>
      </p:sp>
    </p:spTree>
    <p:extLst>
      <p:ext uri="{BB962C8B-B14F-4D97-AF65-F5344CB8AC3E}">
        <p14:creationId xmlns:p14="http://schemas.microsoft.com/office/powerpoint/2010/main" val="3416932509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16636</TotalTime>
  <Words>4163</Words>
  <Application>Microsoft Office PowerPoint</Application>
  <PresentationFormat>宽屏</PresentationFormat>
  <Paragraphs>276</Paragraphs>
  <Slides>45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2" baseType="lpstr">
      <vt:lpstr>宋体</vt:lpstr>
      <vt:lpstr>微软雅黑</vt:lpstr>
      <vt:lpstr>Arial</vt:lpstr>
      <vt:lpstr>Cambria Math</vt:lpstr>
      <vt:lpstr>Impact</vt:lpstr>
      <vt:lpstr>Times New Roman</vt:lpstr>
      <vt:lpstr>默认设计模板</vt:lpstr>
      <vt:lpstr>机器学习-概率论回顾  黄海广 副教授</vt:lpstr>
      <vt:lpstr>目录</vt:lpstr>
      <vt:lpstr>1.随机事件和概率</vt:lpstr>
      <vt:lpstr>1.随机事件和概率</vt:lpstr>
      <vt:lpstr>1.随机事件和概率</vt:lpstr>
      <vt:lpstr>1.随机事件和概率</vt:lpstr>
      <vt:lpstr>1.随机事件和概率</vt:lpstr>
      <vt:lpstr>1.随机事件和概率</vt:lpstr>
      <vt:lpstr>1.随机事件和概率</vt:lpstr>
      <vt:lpstr>1.随机事件和概率</vt:lpstr>
      <vt:lpstr>1.随机事件和概率</vt:lpstr>
      <vt:lpstr>1.随机事件和概率</vt:lpstr>
      <vt:lpstr>1.随机事件和概率</vt:lpstr>
      <vt:lpstr>2.随机变量及其概率分布</vt:lpstr>
      <vt:lpstr>2.随机变量及其概率分布</vt:lpstr>
      <vt:lpstr>2.随机变量及其概率分布</vt:lpstr>
      <vt:lpstr>2.随机变量及其概率分布</vt:lpstr>
      <vt:lpstr>2.随机变量及其概率分布</vt:lpstr>
      <vt:lpstr>2.随机变量及其概率分布</vt:lpstr>
      <vt:lpstr>2.随机变量及其概率分布</vt:lpstr>
      <vt:lpstr>3.多维随机变量及其分布</vt:lpstr>
      <vt:lpstr>3.多维随机变量及其分布</vt:lpstr>
      <vt:lpstr>3.多维随机变量及其分布</vt:lpstr>
      <vt:lpstr>3.多维随机变量及其分布</vt:lpstr>
      <vt:lpstr>3.多维随机变量及其分布</vt:lpstr>
      <vt:lpstr>3.多维随机变量及其分布</vt:lpstr>
      <vt:lpstr>3.多维随机变量及其分布</vt:lpstr>
      <vt:lpstr>3.多维随机变量及其分布</vt:lpstr>
      <vt:lpstr>3.多维随机变量及其分布</vt:lpstr>
      <vt:lpstr>4.随机变量的数字特征</vt:lpstr>
      <vt:lpstr>4.随机变量的数字特征</vt:lpstr>
      <vt:lpstr>4.随机变量的数字特征</vt:lpstr>
      <vt:lpstr>4.随机变量的数字特征</vt:lpstr>
      <vt:lpstr>4.随机变量的数字特征</vt:lpstr>
      <vt:lpstr>4.随机变量的数字特征</vt:lpstr>
      <vt:lpstr>4.随机变量的数字特征</vt:lpstr>
      <vt:lpstr>4.随机变量的数字特征</vt:lpstr>
      <vt:lpstr>5.数理统计的基本概念</vt:lpstr>
      <vt:lpstr>5.数理统计的基本概念</vt:lpstr>
      <vt:lpstr>5.数理统计的基本概念</vt:lpstr>
      <vt:lpstr>5.数理统计的基本概念</vt:lpstr>
      <vt:lpstr>5.数理统计的基本概念</vt:lpstr>
      <vt:lpstr>5.数理统计的基本概念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黄海广</dc:creator>
  <cp:lastModifiedBy>黄 海广</cp:lastModifiedBy>
  <cp:revision>3344</cp:revision>
  <cp:lastPrinted>2018-06-09T17:02:00Z</cp:lastPrinted>
  <dcterms:created xsi:type="dcterms:W3CDTF">2016-05-18T20:32:00Z</dcterms:created>
  <dcterms:modified xsi:type="dcterms:W3CDTF">2021-07-20T03:54:34Z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